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7" r:id="rId1"/>
  </p:sldMasterIdLst>
  <p:notesMasterIdLst>
    <p:notesMasterId r:id="rId21"/>
  </p:notesMasterIdLst>
  <p:handoutMasterIdLst>
    <p:handoutMasterId r:id="rId22"/>
  </p:handoutMasterIdLst>
  <p:sldIdLst>
    <p:sldId id="258" r:id="rId2"/>
    <p:sldId id="297" r:id="rId3"/>
    <p:sldId id="298" r:id="rId4"/>
    <p:sldId id="299" r:id="rId5"/>
    <p:sldId id="300" r:id="rId6"/>
    <p:sldId id="387" r:id="rId7"/>
    <p:sldId id="386" r:id="rId8"/>
    <p:sldId id="388" r:id="rId9"/>
    <p:sldId id="389" r:id="rId10"/>
    <p:sldId id="390" r:id="rId11"/>
    <p:sldId id="391" r:id="rId12"/>
    <p:sldId id="392" r:id="rId13"/>
    <p:sldId id="393" r:id="rId14"/>
    <p:sldId id="394" r:id="rId15"/>
    <p:sldId id="395" r:id="rId16"/>
    <p:sldId id="396" r:id="rId17"/>
    <p:sldId id="397" r:id="rId18"/>
    <p:sldId id="398" r:id="rId19"/>
    <p:sldId id="399" r:id="rId20"/>
  </p:sldIdLst>
  <p:sldSz cx="9144000" cy="6858000" type="screen4x3"/>
  <p:notesSz cx="7010400" cy="9236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730" autoAdjust="0"/>
    <p:restoredTop sz="96192" autoAdjust="0"/>
  </p:normalViewPr>
  <p:slideViewPr>
    <p:cSldViewPr snapToGrid="0" snapToObjects="1" showGuides="1">
      <p:cViewPr varScale="1">
        <p:scale>
          <a:sx n="91" d="100"/>
          <a:sy n="91" d="100"/>
        </p:scale>
        <p:origin x="200" y="17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3672" y="78"/>
      </p:cViewPr>
      <p:guideLst>
        <p:guide orient="horz" pos="2909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6554B203-ADE4-4F6A-854A-8C3F81E52D92}" type="datetimeFigureOut">
              <a:rPr lang="en-US" smtClean="0"/>
              <a:pPr/>
              <a:t>1/8/21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40E7F5FF-7A00-42DE-94C8-3F3FF29EE2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4254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17A5570F-A850-4E88-965C-C95DB052BDB1}" type="datetimeFigureOut">
              <a:rPr lang="en-US" smtClean="0"/>
              <a:pPr/>
              <a:t>1/8/21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92150"/>
            <a:ext cx="46196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</p:spPr>
        <p:txBody>
          <a:bodyPr vert="horz" lIns="92830" tIns="46415" rIns="92830" bIns="4641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9FF0CFCD-5EB6-44F4-B37C-0831010E8E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538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794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631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331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6285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500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3023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0330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9708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3825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536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121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808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709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the three objects Deals, Loans and Periods.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716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 McDonald presented his overview of Quantitative Modeling where he showed that we need to move away from Excel.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1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11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324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963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Xb8Iojcna6AmDJGIEeSndA" TargetMode="External"/><Relationship Id="rId7" Type="http://schemas.openxmlformats.org/officeDocument/2006/relationships/image" Target="../media/image3.jpg"/><Relationship Id="rId2" Type="http://schemas.openxmlformats.org/officeDocument/2006/relationships/hyperlink" Target="https://www.krollbondratings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itunes.apple.com/us/app/kbra-kroll-bond-rating-agency/id936736686?mt=8" TargetMode="External"/><Relationship Id="rId5" Type="http://schemas.openxmlformats.org/officeDocument/2006/relationships/hyperlink" Target="https://www.linkedin.com/company-beta/1195377/" TargetMode="External"/><Relationship Id="rId4" Type="http://schemas.openxmlformats.org/officeDocument/2006/relationships/hyperlink" Target="https://twitter.com/krollbondrating?lang=en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Kroll_Page_1_Top_110613.pd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808182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>
            <a:off x="0" y="808182"/>
            <a:ext cx="914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932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220434" y="988503"/>
            <a:ext cx="8703126" cy="5145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/>
            </a:lvl1pPr>
            <a:lvl4pPr marL="1600200" indent="-2286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737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3753151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737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693966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737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74771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hlinkClick r:id="rId2"/>
          </p:cNvPr>
          <p:cNvSpPr/>
          <p:nvPr userDrawn="1"/>
        </p:nvSpPr>
        <p:spPr>
          <a:xfrm>
            <a:off x="2908663" y="2316481"/>
            <a:ext cx="627017" cy="5660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hlinkClick r:id="rId3"/>
          </p:cNvPr>
          <p:cNvSpPr/>
          <p:nvPr userDrawn="1"/>
        </p:nvSpPr>
        <p:spPr>
          <a:xfrm>
            <a:off x="2908659" y="5066211"/>
            <a:ext cx="627017" cy="5660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hlinkClick r:id="rId4"/>
          </p:cNvPr>
          <p:cNvSpPr/>
          <p:nvPr userDrawn="1"/>
        </p:nvSpPr>
        <p:spPr>
          <a:xfrm>
            <a:off x="2908662" y="3013166"/>
            <a:ext cx="627017" cy="5660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hlinkClick r:id="rId5"/>
          </p:cNvPr>
          <p:cNvSpPr/>
          <p:nvPr userDrawn="1"/>
        </p:nvSpPr>
        <p:spPr>
          <a:xfrm>
            <a:off x="2908661" y="3709851"/>
            <a:ext cx="627017" cy="5660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hlinkClick r:id="rId6"/>
          </p:cNvPr>
          <p:cNvSpPr/>
          <p:nvPr userDrawn="1"/>
        </p:nvSpPr>
        <p:spPr>
          <a:xfrm>
            <a:off x="2908660" y="4369526"/>
            <a:ext cx="627017" cy="5660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2"/>
          <a:stretch/>
        </p:blipFill>
        <p:spPr>
          <a:xfrm>
            <a:off x="0" y="-1"/>
            <a:ext cx="9144000" cy="6857999"/>
          </a:xfrm>
          <a:prstGeom prst="rect">
            <a:avLst/>
          </a:prstGeom>
        </p:spPr>
      </p:pic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737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220434" y="1011421"/>
            <a:ext cx="8703126" cy="514559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7091361" y="6430502"/>
            <a:ext cx="1832199" cy="427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54052F-69B8-4D78-811B-8C3AAF41775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Verdana" pitchFamily="34" charset="0"/>
                <a:cs typeface="Verdana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ea typeface="Verdana" pitchFamily="34" charset="0"/>
                <a:cs typeface="Verdana" pitchFamily="34" charset="0"/>
              </a:rPr>
              <a:t> |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Verdana" pitchFamily="34" charset="0"/>
                <a:cs typeface="Verdana" pitchFamily="34" charset="0"/>
              </a:rPr>
              <a:t>www.kbra.com</a:t>
            </a:r>
          </a:p>
        </p:txBody>
      </p:sp>
    </p:spTree>
    <p:extLst>
      <p:ext uri="{BB962C8B-B14F-4D97-AF65-F5344CB8AC3E}">
        <p14:creationId xmlns:p14="http://schemas.microsoft.com/office/powerpoint/2010/main" val="4109558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9" r:id="rId2"/>
    <p:sldLayoutId id="2147483677" r:id="rId3"/>
    <p:sldLayoutId id="2147483676" r:id="rId4"/>
    <p:sldLayoutId id="214748367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Century Gothic" panose="020B050202020202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F0AB00"/>
        </a:buClr>
        <a:buFont typeface="Wingdings" panose="05000000000000000000" pitchFamily="2" charset="2"/>
        <a:buNone/>
        <a:defRPr sz="2400" kern="1200">
          <a:solidFill>
            <a:schemeClr val="tx1"/>
          </a:solidFill>
          <a:latin typeface="+mn-lt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Wingdings" panose="05000000000000000000" pitchFamily="2" charset="2"/>
        <a:buChar char="§"/>
        <a:defRPr sz="2000" b="0" kern="1200">
          <a:solidFill>
            <a:schemeClr val="tx1"/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Courier New" panose="02070309020205020404" pitchFamily="49" charset="0"/>
        <a:buChar char="o"/>
        <a:defRPr sz="1600" b="0" kern="1200">
          <a:solidFill>
            <a:schemeClr val="tx1"/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" t="2774" r="1415" b="3457"/>
          <a:stretch/>
        </p:blipFill>
        <p:spPr>
          <a:xfrm>
            <a:off x="0" y="776377"/>
            <a:ext cx="9144000" cy="607299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6382677"/>
            <a:ext cx="9144000" cy="475323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500" dirty="0">
                <a:solidFill>
                  <a:schemeClr val="bg1"/>
                </a:solidFill>
                <a:latin typeface="Century Gothic" panose="020B0502020202020204" pitchFamily="34" charset="0"/>
              </a:rPr>
              <a:t>KROLL BOND RATING AGENCY, INC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39089" y="2101319"/>
            <a:ext cx="6065822" cy="2956416"/>
          </a:xfrm>
          <a:prstGeom prst="rect">
            <a:avLst/>
          </a:prstGeom>
          <a:solidFill>
            <a:srgbClr val="F0AB00">
              <a:alpha val="8902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A Graphy Kata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The SQL Whiteboard Challenge</a:t>
            </a:r>
          </a:p>
          <a:p>
            <a:r>
              <a:rPr lang="en-US" sz="3600" b="0" dirty="0">
                <a:solidFill>
                  <a:schemeClr val="bg1"/>
                </a:solidFill>
                <a:latin typeface="Century Gothic" panose="020B0502020202020204" pitchFamily="34" charset="0"/>
              </a:rPr>
              <a:t>November, 2020</a:t>
            </a:r>
            <a:endParaRPr lang="en-US" sz="3000" b="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776377"/>
            <a:ext cx="9144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270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Graph ETL Challenge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8135704-BDF3-4C00-8411-48996480C4A5}"/>
              </a:ext>
            </a:extLst>
          </p:cNvPr>
          <p:cNvSpPr txBox="1">
            <a:spLocks/>
          </p:cNvSpPr>
          <p:nvPr/>
        </p:nvSpPr>
        <p:spPr>
          <a:xfrm>
            <a:off x="0" y="899316"/>
            <a:ext cx="9106677" cy="50192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To run Cypher Queries to answer the two questions: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9E9DCD-B59E-4A7E-AF75-A6AB89665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3" y="1320577"/>
            <a:ext cx="9144000" cy="504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34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Mockup Python Class in Jupyter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5ED9DE-3217-47EA-A283-8AD44F160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83" y="873068"/>
            <a:ext cx="7403841" cy="537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334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 Create Nodes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33BEC4-76ED-4441-A66D-068D8EC6A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3442"/>
            <a:ext cx="9144000" cy="335111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1FAC324-2B5B-4D8F-9277-7D90E2F34023}"/>
              </a:ext>
            </a:extLst>
          </p:cNvPr>
          <p:cNvSpPr txBox="1">
            <a:spLocks/>
          </p:cNvSpPr>
          <p:nvPr/>
        </p:nvSpPr>
        <p:spPr>
          <a:xfrm>
            <a:off x="0" y="899316"/>
            <a:ext cx="9106677" cy="50192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Deals:</a:t>
            </a:r>
          </a:p>
        </p:txBody>
      </p:sp>
    </p:spTree>
    <p:extLst>
      <p:ext uri="{BB962C8B-B14F-4D97-AF65-F5344CB8AC3E}">
        <p14:creationId xmlns:p14="http://schemas.microsoft.com/office/powerpoint/2010/main" val="2200290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 Create Nodes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FAC324-2B5B-4D8F-9277-7D90E2F34023}"/>
              </a:ext>
            </a:extLst>
          </p:cNvPr>
          <p:cNvSpPr txBox="1">
            <a:spLocks/>
          </p:cNvSpPr>
          <p:nvPr/>
        </p:nvSpPr>
        <p:spPr>
          <a:xfrm>
            <a:off x="0" y="899316"/>
            <a:ext cx="9106677" cy="50192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Loans: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2B2873-D023-4F36-8F3D-606EE9DAF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9068"/>
            <a:ext cx="9144000" cy="413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198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 Create Nodes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FAC324-2B5B-4D8F-9277-7D90E2F34023}"/>
              </a:ext>
            </a:extLst>
          </p:cNvPr>
          <p:cNvSpPr txBox="1">
            <a:spLocks/>
          </p:cNvSpPr>
          <p:nvPr/>
        </p:nvSpPr>
        <p:spPr>
          <a:xfrm>
            <a:off x="0" y="899316"/>
            <a:ext cx="9106677" cy="50192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Loan Periods: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2507EB-A39D-41CC-9938-2A61CA043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9261"/>
            <a:ext cx="9144000" cy="363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57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 Create Relationships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FAC324-2B5B-4D8F-9277-7D90E2F34023}"/>
              </a:ext>
            </a:extLst>
          </p:cNvPr>
          <p:cNvSpPr txBox="1">
            <a:spLocks/>
          </p:cNvSpPr>
          <p:nvPr/>
        </p:nvSpPr>
        <p:spPr>
          <a:xfrm>
            <a:off x="0" y="899316"/>
            <a:ext cx="9106677" cy="50192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Deal to Loan: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6D530D-1B7F-414C-9EC6-1D164D88D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7" y="1928812"/>
            <a:ext cx="854392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336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 Create Relationships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FAC324-2B5B-4D8F-9277-7D90E2F34023}"/>
              </a:ext>
            </a:extLst>
          </p:cNvPr>
          <p:cNvSpPr txBox="1">
            <a:spLocks/>
          </p:cNvSpPr>
          <p:nvPr/>
        </p:nvSpPr>
        <p:spPr>
          <a:xfrm>
            <a:off x="0" y="899316"/>
            <a:ext cx="9106677" cy="50192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Loan to Loan Period: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C7CC67-EBCC-4267-A9E9-46A3C3238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971675"/>
            <a:ext cx="86868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890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Relationship Creation Method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A306014-A440-4B75-B8CF-9F096CACB6F1}"/>
              </a:ext>
            </a:extLst>
          </p:cNvPr>
          <p:cNvSpPr txBox="1">
            <a:spLocks/>
          </p:cNvSpPr>
          <p:nvPr/>
        </p:nvSpPr>
        <p:spPr>
          <a:xfrm>
            <a:off x="0" y="899316"/>
            <a:ext cx="9106677" cy="50192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Create Deal nodes to serve as MATCH anchor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E509EF-1555-4967-9E0A-34850BA25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95" y="1331015"/>
            <a:ext cx="8392886" cy="436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099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Relationship Creation Method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A306014-A440-4B75-B8CF-9F096CACB6F1}"/>
              </a:ext>
            </a:extLst>
          </p:cNvPr>
          <p:cNvSpPr txBox="1">
            <a:spLocks/>
          </p:cNvSpPr>
          <p:nvPr/>
        </p:nvSpPr>
        <p:spPr>
          <a:xfrm>
            <a:off x="0" y="899316"/>
            <a:ext cx="9106677" cy="50192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Progressively MATCH to anchor nodes created the model path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DBD81F-26E8-4E11-84E7-62C6A8BE9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4900"/>
            <a:ext cx="9144000" cy="426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75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Relationship Creation Method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190AC2-CEE8-448A-9A0C-13FFD455E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56" y="1410374"/>
            <a:ext cx="7763068" cy="491081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A0C2508-E0D8-4881-BCC8-4B07533843E2}"/>
              </a:ext>
            </a:extLst>
          </p:cNvPr>
          <p:cNvSpPr txBox="1">
            <a:spLocks/>
          </p:cNvSpPr>
          <p:nvPr/>
        </p:nvSpPr>
        <p:spPr>
          <a:xfrm>
            <a:off x="0" y="899316"/>
            <a:ext cx="9106677" cy="50192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Either method creates same set of objects </a:t>
            </a:r>
          </a:p>
        </p:txBody>
      </p:sp>
    </p:spTree>
    <p:extLst>
      <p:ext uri="{BB962C8B-B14F-4D97-AF65-F5344CB8AC3E}">
        <p14:creationId xmlns:p14="http://schemas.microsoft.com/office/powerpoint/2010/main" val="1939924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SQL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156EC4-494E-4E21-9457-D98E4877979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51" y="1652199"/>
            <a:ext cx="7091265" cy="438470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8135704-BDF3-4C00-8411-48996480C4A5}"/>
              </a:ext>
            </a:extLst>
          </p:cNvPr>
          <p:cNvSpPr txBox="1">
            <a:spLocks/>
          </p:cNvSpPr>
          <p:nvPr/>
        </p:nvSpPr>
        <p:spPr>
          <a:xfrm>
            <a:off x="1539089" y="1150277"/>
            <a:ext cx="5323576" cy="50192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Given this Schema</a:t>
            </a:r>
          </a:p>
        </p:txBody>
      </p:sp>
    </p:spTree>
    <p:extLst>
      <p:ext uri="{BB962C8B-B14F-4D97-AF65-F5344CB8AC3E}">
        <p14:creationId xmlns:p14="http://schemas.microsoft.com/office/powerpoint/2010/main" val="917828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SQL Setup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8135704-BDF3-4C00-8411-48996480C4A5}"/>
              </a:ext>
            </a:extLst>
          </p:cNvPr>
          <p:cNvSpPr txBox="1">
            <a:spLocks/>
          </p:cNvSpPr>
          <p:nvPr/>
        </p:nvSpPr>
        <p:spPr>
          <a:xfrm>
            <a:off x="1539089" y="809713"/>
            <a:ext cx="5323576" cy="50192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And this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604500-183A-467E-86DD-FADF616BC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580" y="1383411"/>
            <a:ext cx="6881106" cy="502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8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SQL Challenge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8135704-BDF3-4C00-8411-48996480C4A5}"/>
              </a:ext>
            </a:extLst>
          </p:cNvPr>
          <p:cNvSpPr txBox="1">
            <a:spLocks/>
          </p:cNvSpPr>
          <p:nvPr/>
        </p:nvSpPr>
        <p:spPr>
          <a:xfrm>
            <a:off x="1236306" y="809713"/>
            <a:ext cx="6536093" cy="50192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Write Queries to answer these questions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8BB26A-5D11-492C-AC5F-85EFBCA51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71129"/>
            <a:ext cx="9144000" cy="91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126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SQL Answers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8135704-BDF3-4C00-8411-48996480C4A5}"/>
              </a:ext>
            </a:extLst>
          </p:cNvPr>
          <p:cNvSpPr txBox="1">
            <a:spLocks/>
          </p:cNvSpPr>
          <p:nvPr/>
        </p:nvSpPr>
        <p:spPr>
          <a:xfrm>
            <a:off x="1236306" y="809713"/>
            <a:ext cx="6536093" cy="50192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Queries to answer the questions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198ADE-6348-45A0-9CA8-189C167D5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3411"/>
            <a:ext cx="9144000" cy="14490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4D0B9D-52CA-43B5-8670-EE826716D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61434"/>
            <a:ext cx="9144000" cy="1509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D1B655-8B2A-4D62-9277-C5B6D5C1151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502" y="2799185"/>
            <a:ext cx="2750198" cy="9298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C43809-E53B-42CB-8A4E-46559ADDA4F8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622" y="5224774"/>
            <a:ext cx="1388623" cy="119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81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Analyst Challenge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076FB1-CA64-436A-B119-91ED12F6A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241" y="1000455"/>
            <a:ext cx="3068035" cy="24791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22897A-29B5-41E4-9DEE-387583FFE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829" y="3574233"/>
            <a:ext cx="3068035" cy="28407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CC5C02-6CD3-44D9-A1CB-DAEA91AFC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2620" y="1145029"/>
            <a:ext cx="2778669" cy="525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81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Analysts can meet their challenge in RStudio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B616DC-1E71-492B-99CB-1432C0D901FA}"/>
              </a:ext>
            </a:extLst>
          </p:cNvPr>
          <p:cNvSpPr txBox="1"/>
          <p:nvPr/>
        </p:nvSpPr>
        <p:spPr>
          <a:xfrm>
            <a:off x="1313007" y="812169"/>
            <a:ext cx="7051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This instance of RStudio is running in a Docker container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456C2B-74B0-4542-B545-94443CBB01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923"/>
          <a:stretch/>
        </p:blipFill>
        <p:spPr>
          <a:xfrm>
            <a:off x="230329" y="1101012"/>
            <a:ext cx="8683342" cy="517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06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Graph Model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8135704-BDF3-4C00-8411-48996480C4A5}"/>
              </a:ext>
            </a:extLst>
          </p:cNvPr>
          <p:cNvSpPr txBox="1">
            <a:spLocks/>
          </p:cNvSpPr>
          <p:nvPr/>
        </p:nvSpPr>
        <p:spPr>
          <a:xfrm>
            <a:off x="1539089" y="1150277"/>
            <a:ext cx="5323576" cy="50192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Given this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31AE94-FA3F-4AAE-BB2C-F871DCFF3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33408"/>
            <a:ext cx="9144000" cy="424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609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Graph ETL Challenge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8135704-BDF3-4C00-8411-48996480C4A5}"/>
              </a:ext>
            </a:extLst>
          </p:cNvPr>
          <p:cNvSpPr txBox="1">
            <a:spLocks/>
          </p:cNvSpPr>
          <p:nvPr/>
        </p:nvSpPr>
        <p:spPr>
          <a:xfrm>
            <a:off x="0" y="899316"/>
            <a:ext cx="9106677" cy="50192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Load from CSV files to create Nodes and Relationships shown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079E51-5A6A-4BC0-A3AF-286E5115B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73" y="1562617"/>
            <a:ext cx="7669763" cy="443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21492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70494</TotalTime>
  <Words>227</Words>
  <Application>Microsoft Macintosh PowerPoint</Application>
  <PresentationFormat>On-screen Show (4:3)</PresentationFormat>
  <Paragraphs>58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Century Gothic</vt:lpstr>
      <vt:lpstr>Courier New</vt:lpstr>
      <vt:lpstr>Verdana</vt:lpstr>
      <vt:lpstr>Wingdings</vt:lpstr>
      <vt:lpstr>Custom Design</vt:lpstr>
      <vt:lpstr>PowerPoint Presentation</vt:lpstr>
      <vt:lpstr>The SQL Setup</vt:lpstr>
      <vt:lpstr>The SQL Setup</vt:lpstr>
      <vt:lpstr>The SQL Challenge</vt:lpstr>
      <vt:lpstr>The SQL Answers</vt:lpstr>
      <vt:lpstr>Analyst Challenge</vt:lpstr>
      <vt:lpstr>Analysts can meet their challenge in RStudio</vt:lpstr>
      <vt:lpstr>The Graph Model</vt:lpstr>
      <vt:lpstr>The Graph ETL Challenge</vt:lpstr>
      <vt:lpstr>The Graph ETL Challenge</vt:lpstr>
      <vt:lpstr>Mockup Python Class in Jupyter</vt:lpstr>
      <vt:lpstr>Step 1 Create Nodes</vt:lpstr>
      <vt:lpstr>Step 1 Create Nodes</vt:lpstr>
      <vt:lpstr>Step 1 Create Nodes</vt:lpstr>
      <vt:lpstr>Step 2 Create Relationships</vt:lpstr>
      <vt:lpstr>Step 2 Create Relationships</vt:lpstr>
      <vt:lpstr>Alternative Relationship Creation Method</vt:lpstr>
      <vt:lpstr>Alternative Relationship Creation Method</vt:lpstr>
      <vt:lpstr>Alternative Relationship Creation Method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Kathleen Kennedy</dc:creator>
  <cp:lastModifiedBy>Pete Ostergren</cp:lastModifiedBy>
  <cp:revision>267</cp:revision>
  <cp:lastPrinted>2018-07-19T14:34:35Z</cp:lastPrinted>
  <dcterms:created xsi:type="dcterms:W3CDTF">2014-02-10T00:22:15Z</dcterms:created>
  <dcterms:modified xsi:type="dcterms:W3CDTF">2021-01-08T15:18:08Z</dcterms:modified>
</cp:coreProperties>
</file>